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8" r:id="rId3"/>
    <p:sldId id="259" r:id="rId4"/>
    <p:sldId id="288" r:id="rId5"/>
    <p:sldId id="289" r:id="rId6"/>
    <p:sldId id="292" r:id="rId7"/>
    <p:sldId id="293" r:id="rId8"/>
    <p:sldId id="291" r:id="rId9"/>
    <p:sldId id="276" r:id="rId10"/>
    <p:sldId id="282" r:id="rId11"/>
    <p:sldId id="311" r:id="rId12"/>
    <p:sldId id="285" r:id="rId13"/>
    <p:sldId id="287" r:id="rId14"/>
    <p:sldId id="294" r:id="rId15"/>
    <p:sldId id="295" r:id="rId16"/>
    <p:sldId id="296" r:id="rId17"/>
    <p:sldId id="297" r:id="rId18"/>
    <p:sldId id="298" r:id="rId19"/>
    <p:sldId id="290" r:id="rId20"/>
    <p:sldId id="299" r:id="rId21"/>
    <p:sldId id="300" r:id="rId22"/>
    <p:sldId id="301" r:id="rId23"/>
    <p:sldId id="302" r:id="rId24"/>
    <p:sldId id="303" r:id="rId25"/>
    <p:sldId id="308" r:id="rId26"/>
    <p:sldId id="309" r:id="rId27"/>
    <p:sldId id="310" r:id="rId28"/>
    <p:sldId id="283" r:id="rId29"/>
    <p:sldId id="306" r:id="rId30"/>
    <p:sldId id="275" r:id="rId31"/>
    <p:sldId id="304" r:id="rId32"/>
    <p:sldId id="262" r:id="rId33"/>
    <p:sldId id="277" r:id="rId34"/>
    <p:sldId id="278" r:id="rId35"/>
    <p:sldId id="266" r:id="rId36"/>
    <p:sldId id="305" r:id="rId37"/>
    <p:sldId id="279" r:id="rId38"/>
    <p:sldId id="280" r:id="rId39"/>
    <p:sldId id="281" r:id="rId40"/>
    <p:sldId id="257" r:id="rId41"/>
    <p:sldId id="286" r:id="rId42"/>
    <p:sldId id="307" r:id="rId43"/>
  </p:sldIdLst>
  <p:sldSz cx="12192000" cy="6858000"/>
  <p:notesSz cx="6858000" cy="9144000"/>
  <p:defaultTextStyle>
    <a:defPPr>
      <a:defRPr lang="et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65704-5394-4E49-B322-D72866EB8B99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9A445-9967-4909-8A54-9FC4EAA6039F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42515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Europe’s</a:t>
            </a:r>
            <a:r>
              <a:rPr lang="et-EE" dirty="0"/>
              <a:t> </a:t>
            </a:r>
            <a:r>
              <a:rPr lang="et-EE" dirty="0" err="1"/>
              <a:t>economy</a:t>
            </a:r>
            <a:r>
              <a:rPr lang="et-EE" dirty="0"/>
              <a:t> 1646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59E6E-5F73-4011-BD00-D2547E0CC7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3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 err="1"/>
              <a:t>expanded</a:t>
            </a:r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C1864-7ABD-4C02-B394-7CE486ADF936}" type="slidenum">
              <a:rPr lang="et-EE" smtClean="0"/>
              <a:t>38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9889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9370-8806-42AE-A83E-A10907E80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7A183-1675-4DE5-AC0B-5E0132FF3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A3475-64B4-4708-B4E0-C51023B3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9010F-BBD6-4815-B06B-15BD9399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AF17F-DFDC-4824-B9A9-6475ADE4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80059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59488-C6E6-4F7E-BEAE-C0E8DAC9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EE65C-6AC5-4264-BB9B-5111A7290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6B7C0-1937-413B-B47B-C3ACFC5A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F5A81-A6A2-4D8A-848E-B2921D319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C674B-A3C1-4823-90EB-A8E05C1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46803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589326-1ECB-4115-8849-137915170F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C53FE-42C0-42B7-AD96-B0B777708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4019-1F17-412D-8E91-635F5CC1A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07697-D765-46EF-9396-E30905A5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6ACC-E160-45F6-ADD8-ACB4193B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7405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B708-BE62-4E92-A7E8-707C4E86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62F4-9474-4B38-900C-924C873D4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C98E-961A-47E9-A9A9-84A55218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3C22E-58E8-44B0-8385-B205918AC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4C136-A965-43B0-B90E-F9710B8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99692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0350-18A2-435B-8F93-2B830487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99E39-E9CC-4BC7-93C0-283DF8FA9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953DA-6DBF-4852-ACE6-63941D38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FF6FA-9515-45C6-BB66-50D0F71C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B6C7-3340-454D-A1BE-BF5A4ED6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779409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A7392-51B4-4E31-B256-A970768D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50C7F-A81C-4A40-B93B-38F241089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566D5-0D20-410A-9532-69199982B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A8607-9919-4911-ABA2-6BE842E0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B0B1-E805-4928-92A8-5E046B7B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7060B-7C0D-4188-A592-9F62109E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705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9ED0-FADA-4D8E-9075-B142464A7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08C2E-98D7-4AD7-A735-97936375F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CCDAA-2048-4016-9A6C-A41799A93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3DC4B-82AA-473B-9210-EE69942E9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F56510-C2FF-4B03-81B4-4204BC018D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721FF-0169-41B0-9552-B10511BB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E956C7-1605-46A6-9068-09ADFA5A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0C0AF-E3A0-4EC8-B77B-3DC6223F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17243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7612-B760-46A7-942E-0912DE4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EDD5-348E-42CC-BFA2-80C22DF0F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F4D30D-8362-437E-9E21-B392BC26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99EA6-64F6-4353-A3E6-03F0311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9419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15FA6-169A-4406-B482-25D9B4403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4842B-D14C-47B7-B119-54DADA6B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923E1-7607-4268-8B49-53D142D79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60737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F078E-0171-469F-910E-F7CCA858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C72D-9F56-43E9-87D2-26D1912A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ED9B9-12E5-422A-99EA-2695C81F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6AC49-B6CE-4731-B35A-7D4829E5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DAE96-B8A3-4EC9-AF02-A2F2923C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5DCD3-2311-44C3-AB92-4EF4D18C4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72215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95C3C-32F0-41AF-90CA-1E2F7374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2957C-E125-4DA8-A991-FA90FB141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t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E4DF6-E20A-4794-9464-DB75A4C25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50D69-BC28-4BA2-B090-9D648C10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777AE4-EF89-41FB-ADED-BE0EB2D9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3F73D-A576-4467-A738-CDFAB68E5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4147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F87D19-F74D-4C84-B0BC-4CE8E615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t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7607A-2145-4CA4-9551-580747770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t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12AB5-30F6-4591-B7BB-3BD8ADDB2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4E139-AC5A-4DBC-8185-58D12E83FE90}" type="datetimeFigureOut">
              <a:rPr lang="et-EE" smtClean="0"/>
              <a:t>29.06.21</a:t>
            </a:fld>
            <a:endParaRPr lang="et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51CD-D31A-44FF-B5AC-C05B756EE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t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1943A-7FDD-494B-9067-AC2772DCA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6BFD5-0044-4E3D-9BBF-74D8F0B360F7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789670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t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psg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agereyes.org/criticism/chart-junk-considered-useful-after-all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kweb.bcgsc.ca/tableviewer/sample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aasa.ut.ee/Rspatial/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nto.aasa@ut.ee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oportaal.maaamet.ee/eng/Spatial-Data/Administrative-and-Settlement-Division-p312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oportaal.maaamet.ee/eng/Spatial-Data/Estonian-Topographic-Database-p305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alearthdata.com/download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BAA6-293C-4C39-9166-CE513FB82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t-EE" dirty="0"/>
              <a:t>R </a:t>
            </a:r>
            <a:r>
              <a:rPr lang="et-EE" dirty="0" err="1"/>
              <a:t>for</a:t>
            </a:r>
            <a:r>
              <a:rPr lang="et-EE" dirty="0"/>
              <a:t> </a:t>
            </a:r>
            <a:r>
              <a:rPr lang="et-EE" dirty="0" err="1"/>
              <a:t>maps</a:t>
            </a:r>
            <a:r>
              <a:rPr lang="et-EE" dirty="0"/>
              <a:t> &amp; </a:t>
            </a:r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analysis</a:t>
            </a:r>
            <a:endParaRPr lang="et-E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74BB8-600F-4E1C-80A5-67E60D6E1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t-EE" dirty="0"/>
              <a:t>Anto Aasa</a:t>
            </a:r>
          </a:p>
          <a:p>
            <a:r>
              <a:rPr lang="et-EE" dirty="0" err="1"/>
              <a:t>Associate</a:t>
            </a:r>
            <a:r>
              <a:rPr lang="et-EE" dirty="0"/>
              <a:t> Professor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5244D26-DD55-4DE5-9D65-DECAD158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769" y="5444455"/>
            <a:ext cx="4675984" cy="12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F08E-AB42-4615-943C-187F8259C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Import / </a:t>
            </a:r>
            <a:r>
              <a:rPr lang="et-EE" dirty="0" err="1"/>
              <a:t>export</a:t>
            </a:r>
            <a:r>
              <a:rPr lang="et-EE" dirty="0"/>
              <a:t> </a:t>
            </a:r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5E65A-5B4D-4AF2-8910-A95FEF3D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t-EE" dirty="0" err="1"/>
              <a:t>Text</a:t>
            </a:r>
            <a:r>
              <a:rPr lang="et-EE" dirty="0"/>
              <a:t> (*.</a:t>
            </a:r>
            <a:r>
              <a:rPr lang="et-EE" dirty="0" err="1"/>
              <a:t>csv</a:t>
            </a:r>
            <a:r>
              <a:rPr lang="et-EE" dirty="0"/>
              <a:t>)</a:t>
            </a:r>
          </a:p>
          <a:p>
            <a:r>
              <a:rPr lang="et-EE" dirty="0" err="1"/>
              <a:t>Shapefile</a:t>
            </a:r>
            <a:r>
              <a:rPr lang="et-EE" dirty="0"/>
              <a:t> (*.</a:t>
            </a:r>
            <a:r>
              <a:rPr lang="et-EE" dirty="0" err="1"/>
              <a:t>shp</a:t>
            </a:r>
            <a:r>
              <a:rPr lang="et-EE" dirty="0"/>
              <a:t>)</a:t>
            </a:r>
          </a:p>
          <a:p>
            <a:r>
              <a:rPr lang="et-EE" dirty="0"/>
              <a:t>Raster</a:t>
            </a:r>
          </a:p>
          <a:p>
            <a:pPr lvl="1"/>
            <a:r>
              <a:rPr lang="et-EE" dirty="0" err="1"/>
              <a:t>Geotiff</a:t>
            </a:r>
            <a:endParaRPr lang="et-EE" dirty="0"/>
          </a:p>
          <a:p>
            <a:pPr lvl="1"/>
            <a:r>
              <a:rPr lang="et-EE" dirty="0" err="1"/>
              <a:t>Rst</a:t>
            </a:r>
            <a:endParaRPr lang="et-EE" dirty="0"/>
          </a:p>
          <a:p>
            <a:pPr lvl="1"/>
            <a:r>
              <a:rPr lang="et-EE" dirty="0"/>
              <a:t>…</a:t>
            </a:r>
          </a:p>
          <a:p>
            <a:endParaRPr lang="et-EE" dirty="0"/>
          </a:p>
          <a:p>
            <a:r>
              <a:rPr lang="et-EE" dirty="0" err="1"/>
              <a:t>xml</a:t>
            </a:r>
            <a:endParaRPr lang="et-EE" dirty="0"/>
          </a:p>
          <a:p>
            <a:r>
              <a:rPr lang="et-EE" dirty="0" err="1"/>
              <a:t>GeoJSON</a:t>
            </a:r>
            <a:endParaRPr lang="et-EE" dirty="0"/>
          </a:p>
          <a:p>
            <a:r>
              <a:rPr lang="et-E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2475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64E16D-6CE3-4E75-8319-F79E0FA5F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3690"/>
            <a:ext cx="10146458" cy="2429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9BE7A-1905-4358-8AC1-A7D3BA510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0938"/>
            <a:ext cx="3490401" cy="236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C8BAC-280E-4D6C-9B90-928385ACD342}"/>
              </a:ext>
            </a:extLst>
          </p:cNvPr>
          <p:cNvSpPr txBox="1"/>
          <p:nvPr/>
        </p:nvSpPr>
        <p:spPr>
          <a:xfrm>
            <a:off x="765110" y="519340"/>
            <a:ext cx="626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3600" dirty="0" err="1"/>
              <a:t>sf</a:t>
            </a:r>
            <a:r>
              <a:rPr lang="et-EE" sz="36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07AA9-76ED-4A8C-8025-61B02C30B985}"/>
              </a:ext>
            </a:extLst>
          </p:cNvPr>
          <p:cNvSpPr txBox="1"/>
          <p:nvPr/>
        </p:nvSpPr>
        <p:spPr>
          <a:xfrm>
            <a:off x="838200" y="3678128"/>
            <a:ext cx="4966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sz="3600" dirty="0" err="1"/>
              <a:t>spatialpolygondataframe</a:t>
            </a:r>
            <a:r>
              <a:rPr lang="et-EE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451293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9087-A26C-4BD0-AC47-B178E200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context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2956-32EA-47BC-8605-93DC9099F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 err="1"/>
              <a:t>Map</a:t>
            </a:r>
            <a:r>
              <a:rPr lang="et-EE" dirty="0"/>
              <a:t> </a:t>
            </a:r>
            <a:r>
              <a:rPr lang="et-EE" dirty="0" err="1"/>
              <a:t>scale</a:t>
            </a:r>
            <a:endParaRPr lang="et-EE" dirty="0"/>
          </a:p>
          <a:p>
            <a:r>
              <a:rPr lang="et-EE" dirty="0"/>
              <a:t>Legend</a:t>
            </a:r>
          </a:p>
          <a:p>
            <a:r>
              <a:rPr lang="et-EE" dirty="0" err="1"/>
              <a:t>Base</a:t>
            </a:r>
            <a:r>
              <a:rPr lang="et-EE" dirty="0"/>
              <a:t> </a:t>
            </a:r>
            <a:r>
              <a:rPr lang="et-EE" dirty="0" err="1"/>
              <a:t>map</a:t>
            </a:r>
            <a:endParaRPr lang="et-EE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D4824D5-6030-4D6A-B0E4-C834048BD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90" y="1474237"/>
            <a:ext cx="6366634" cy="5155169"/>
          </a:xfrm>
          <a:prstGeom prst="rect">
            <a:avLst/>
          </a:prstGeom>
        </p:spPr>
      </p:pic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CA41809-7764-4681-A1BA-85683533C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6904"/>
            <a:ext cx="4423067" cy="312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8C287-1E17-4B3C-B6F5-5617ACE0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Projections</a:t>
            </a:r>
            <a:endParaRPr lang="et-E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A5F9F-069A-44C1-B9F7-0CFBE3C95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t-EE" dirty="0"/>
              <a:t>CRS (</a:t>
            </a:r>
            <a:r>
              <a:rPr lang="et-EE" dirty="0" err="1"/>
              <a:t>Coordinate</a:t>
            </a:r>
            <a:r>
              <a:rPr lang="et-EE" dirty="0"/>
              <a:t> </a:t>
            </a:r>
            <a:r>
              <a:rPr lang="et-EE" dirty="0" err="1"/>
              <a:t>Reference</a:t>
            </a:r>
            <a:r>
              <a:rPr lang="et-EE" dirty="0"/>
              <a:t> System)</a:t>
            </a:r>
          </a:p>
          <a:p>
            <a:endParaRPr lang="et-EE" dirty="0"/>
          </a:p>
          <a:p>
            <a:r>
              <a:rPr lang="et-EE" dirty="0" err="1"/>
              <a:t>Geographical</a:t>
            </a:r>
            <a:r>
              <a:rPr lang="et-EE" dirty="0"/>
              <a:t> </a:t>
            </a:r>
            <a:r>
              <a:rPr lang="et-EE" dirty="0" err="1"/>
              <a:t>coordinates</a:t>
            </a:r>
            <a:r>
              <a:rPr lang="et-EE" dirty="0"/>
              <a:t>: WGS-84; epsg:4326</a:t>
            </a:r>
          </a:p>
          <a:p>
            <a:r>
              <a:rPr lang="et-EE" dirty="0"/>
              <a:t>Estonian </a:t>
            </a:r>
            <a:r>
              <a:rPr lang="et-EE" dirty="0" err="1"/>
              <a:t>official</a:t>
            </a:r>
            <a:r>
              <a:rPr lang="et-EE" dirty="0"/>
              <a:t> CRS: LEST-97, </a:t>
            </a:r>
            <a:r>
              <a:rPr lang="et-EE" dirty="0" err="1"/>
              <a:t>epsg</a:t>
            </a:r>
            <a:r>
              <a:rPr lang="et-EE" dirty="0"/>
              <a:t>: 3301</a:t>
            </a:r>
          </a:p>
          <a:p>
            <a:r>
              <a:rPr lang="et-EE" dirty="0">
                <a:hlinkClick r:id="rId2"/>
              </a:rPr>
              <a:t>https://epsg.io</a:t>
            </a:r>
            <a:r>
              <a:rPr lang="et-E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043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527F-11ED-4C57-A215-5474725E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3BEAF-216D-4440-BD74-24184362B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316" y="1825625"/>
            <a:ext cx="9179367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6EA6E-FAB7-46BC-B944-BE780B209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5125"/>
            <a:ext cx="40554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0501-AF0A-489E-9E25-36D517608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3F7F0-15BB-47AC-A796-54D35757B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367" y="1825625"/>
            <a:ext cx="856526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BF249-5019-4229-8E3B-18CAC8D80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723847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65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FF83-1654-4DDB-BE60-9CB8F94F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CDAD70-AD5D-45C5-8DEA-F363B45D1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378" y="1825625"/>
            <a:ext cx="872124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609B6-602F-48A8-A3EC-0C00C0C75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39013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9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63B1-3573-413D-B954-880F63DF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FFEC4A-0DD9-415C-8DC6-4819C69CE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296" y="1825625"/>
            <a:ext cx="450940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0C8D9-B662-4E5D-8FA1-AC2C8E04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89843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083D-1245-45D3-9845-194709A6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72463C-631E-4DEF-9248-C9A88AC6F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8522" y="1825625"/>
            <a:ext cx="451495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9E8C6-B6D8-48AC-9359-3A65BD59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931"/>
            <a:ext cx="8142914" cy="128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0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3A03D00-A46F-4F6F-BF93-3D7F2C8D8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02" y="2658954"/>
            <a:ext cx="6478674" cy="4199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AFFBA4-0F14-430B-899D-8DFAF8929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Estonian </a:t>
            </a:r>
            <a:r>
              <a:rPr lang="et-EE" dirty="0" err="1"/>
              <a:t>population</a:t>
            </a:r>
            <a:endParaRPr lang="et-E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CD31DE-36A9-4529-890D-86D75486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34" y="1488925"/>
            <a:ext cx="9747753" cy="9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3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73803-2D14-4DAD-8D4E-30AAE1B5B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0875"/>
          </a:xfrm>
        </p:spPr>
        <p:txBody>
          <a:bodyPr>
            <a:normAutofit/>
          </a:bodyPr>
          <a:lstStyle/>
          <a:p>
            <a:r>
              <a:rPr lang="et-EE" dirty="0" err="1"/>
              <a:t>My</a:t>
            </a:r>
            <a:r>
              <a:rPr lang="et-EE" dirty="0"/>
              <a:t> </a:t>
            </a:r>
            <a:r>
              <a:rPr lang="et-EE" dirty="0" err="1"/>
              <a:t>first</a:t>
            </a:r>
            <a:br>
              <a:rPr lang="et-EE" dirty="0"/>
            </a:br>
            <a:r>
              <a:rPr lang="et-EE" dirty="0" err="1"/>
              <a:t>automatic</a:t>
            </a:r>
            <a:br>
              <a:rPr lang="et-EE" dirty="0"/>
            </a:br>
            <a:r>
              <a:rPr lang="et-EE" dirty="0" err="1"/>
              <a:t>map</a:t>
            </a:r>
            <a:endParaRPr lang="et-EE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5850B4E-3F79-4356-94D4-8CADBE1A3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80" y="580318"/>
            <a:ext cx="8508365" cy="61004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78E8C7-07D1-4E66-B9A9-A5CC20E9CA11}"/>
              </a:ext>
            </a:extLst>
          </p:cNvPr>
          <p:cNvSpPr txBox="1"/>
          <p:nvPr/>
        </p:nvSpPr>
        <p:spPr>
          <a:xfrm>
            <a:off x="1206159" y="26231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i="1" dirty="0"/>
              <a:t>ca</a:t>
            </a:r>
            <a:r>
              <a:rPr lang="et-EE" dirty="0"/>
              <a:t> 2001</a:t>
            </a:r>
          </a:p>
        </p:txBody>
      </p:sp>
    </p:spTree>
    <p:extLst>
      <p:ext uri="{BB962C8B-B14F-4D97-AF65-F5344CB8AC3E}">
        <p14:creationId xmlns:p14="http://schemas.microsoft.com/office/powerpoint/2010/main" val="945776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BED7-B0E9-4FEF-8086-A7820020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0403F5-1150-4383-9EDA-5C2CDB064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99BB6-AEBA-4E7A-888E-8E84D89F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4976"/>
            <a:ext cx="7869188" cy="5173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663094-5DCD-4C14-877F-45E71E8EA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2076"/>
            <a:ext cx="3898095" cy="13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90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F9A3-47C7-4A3E-91E2-4B564C1F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108C4-1902-4E53-A9F2-1BF2ACE9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019C1-2C04-4D4F-8796-3648C501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98" y="0"/>
            <a:ext cx="10496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8DCD-2518-4379-AAE8-3373EBD4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D6A3B-0958-428C-88D6-2D3E8D402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CE9F1-3912-4262-BDF8-CF02E451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98" y="0"/>
            <a:ext cx="1049640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E7596A-0C51-4AEC-9E04-89CB80BEB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90" y="3453122"/>
            <a:ext cx="4915586" cy="2314898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189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46D86B-9DBA-473E-BFFC-0A339484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Base</a:t>
            </a:r>
            <a:r>
              <a:rPr lang="et-EE" dirty="0"/>
              <a:t> </a:t>
            </a:r>
            <a:r>
              <a:rPr lang="et-EE" dirty="0" err="1"/>
              <a:t>map</a:t>
            </a:r>
            <a:endParaRPr lang="et-E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2FDBBC-2DF6-4681-AE81-2E3DAC57F3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t-EE" dirty="0"/>
              <a:t>OSM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37D8CB5E-84CF-4D28-BC2B-6CB5C4300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25624"/>
            <a:ext cx="6034908" cy="389566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72420B-0493-4473-B85B-606213E0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0" y="2564383"/>
            <a:ext cx="5944430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84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53E7-57D3-46D8-A49C-AD5772D6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Interactive </a:t>
            </a:r>
            <a:r>
              <a:rPr lang="et-EE" dirty="0" err="1"/>
              <a:t>map</a:t>
            </a:r>
            <a:r>
              <a:rPr lang="et-EE" dirty="0"/>
              <a:t>	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3D3076-37F0-4824-AC3B-3C89927544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378" y="1690688"/>
            <a:ext cx="4229443" cy="323365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5EF75F-7707-41A4-A08F-D63713F236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0693" y="1690688"/>
            <a:ext cx="6815386" cy="4432562"/>
          </a:xfrm>
        </p:spPr>
      </p:pic>
    </p:spTree>
    <p:extLst>
      <p:ext uri="{BB962C8B-B14F-4D97-AF65-F5344CB8AC3E}">
        <p14:creationId xmlns:p14="http://schemas.microsoft.com/office/powerpoint/2010/main" val="2774635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E93F-A7D0-49A3-BA7C-B3ED6DE02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BFD1-88A3-4B3A-A9B7-28E73313AA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t-EE" b="1" u="sng" dirty="0" err="1"/>
              <a:t>geom_sf</a:t>
            </a:r>
            <a:r>
              <a:rPr lang="et-EE" b="1" u="sng" dirty="0"/>
              <a:t>()</a:t>
            </a:r>
          </a:p>
          <a:p>
            <a:r>
              <a:rPr lang="et-EE" dirty="0" err="1"/>
              <a:t>geom_point</a:t>
            </a:r>
            <a:r>
              <a:rPr lang="et-EE" dirty="0"/>
              <a:t>()</a:t>
            </a:r>
          </a:p>
          <a:p>
            <a:r>
              <a:rPr lang="et-EE" dirty="0" err="1"/>
              <a:t>geom_path</a:t>
            </a:r>
            <a:r>
              <a:rPr lang="et-EE" dirty="0"/>
              <a:t>()</a:t>
            </a:r>
          </a:p>
          <a:p>
            <a:r>
              <a:rPr lang="et-EE" dirty="0" err="1"/>
              <a:t>geom_curve</a:t>
            </a:r>
            <a:r>
              <a:rPr lang="et-EE" dirty="0"/>
              <a:t>()</a:t>
            </a:r>
          </a:p>
          <a:p>
            <a:r>
              <a:rPr lang="et-EE" dirty="0" err="1"/>
              <a:t>geom_polygon</a:t>
            </a:r>
            <a:r>
              <a:rPr lang="et-EE" dirty="0"/>
              <a:t>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B1CBE-F6F2-4C3C-B9BF-7CF8B42CA0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28196-DBB3-4DC2-88C4-D0FCDA9F2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535" y="1177282"/>
            <a:ext cx="7712754" cy="4626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D7B769-7536-4B73-B5FC-C47D756E9F7F}"/>
              </a:ext>
            </a:extLst>
          </p:cNvPr>
          <p:cNvSpPr txBox="1"/>
          <p:nvPr/>
        </p:nvSpPr>
        <p:spPr>
          <a:xfrm>
            <a:off x="1544833" y="6176963"/>
            <a:ext cx="96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geom_curve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start_x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start_y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end_x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yend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t-EE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end_y</a:t>
            </a:r>
            <a:r>
              <a:rPr lang="et-EE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3359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9507CC-26AF-448D-AA34-932B1D5A3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799" y="520169"/>
            <a:ext cx="6084401" cy="3481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E2CE9-0D95-4885-BC57-1AE169C6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interpolation</a:t>
            </a:r>
            <a:endParaRPr lang="et-E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4C6AD7-C5A8-497F-AAF6-12AC0B6D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1" y="2895317"/>
            <a:ext cx="6342078" cy="37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77D3-0BFE-47E7-8BA5-49923EDD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32A1-41C0-429A-B118-7EAC23EE75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A240B-1F97-436B-8E0F-5C5EB709BA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2050" name="Picture 2" descr="Foto kirjeldus ei ole saadaval.">
            <a:extLst>
              <a:ext uri="{FF2B5EF4-FFF2-40B4-BE49-F238E27FC236}">
                <a16:creationId xmlns:a16="http://schemas.microsoft.com/office/drawing/2014/main" id="{DB7627BB-94C2-4F38-A356-931C7692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411" y="2791449"/>
            <a:ext cx="5667550" cy="40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AF481-0523-40B8-858D-930D9B13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" y="570982"/>
            <a:ext cx="6219339" cy="44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90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CACA2-B371-4E2B-B5AF-29331BEB5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834" y="298498"/>
            <a:ext cx="8380603" cy="56497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34887-604C-431F-9D58-09A3EFA5B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169" y="367468"/>
            <a:ext cx="2592199" cy="2755901"/>
          </a:xfrm>
        </p:spPr>
        <p:txBody>
          <a:bodyPr/>
          <a:lstStyle/>
          <a:p>
            <a:r>
              <a:rPr lang="et-EE" dirty="0"/>
              <a:t>Animations</a:t>
            </a:r>
          </a:p>
          <a:p>
            <a:pPr lvl="1"/>
            <a:r>
              <a:rPr lang="et-EE" dirty="0" err="1"/>
              <a:t>gganimate</a:t>
            </a:r>
            <a:endParaRPr lang="et-EE" dirty="0"/>
          </a:p>
          <a:p>
            <a:pPr lvl="1"/>
            <a:r>
              <a:rPr lang="et-EE" dirty="0" err="1"/>
              <a:t>magick</a:t>
            </a:r>
            <a:endParaRPr lang="et-EE" dirty="0"/>
          </a:p>
          <a:p>
            <a:pPr lvl="1"/>
            <a:endParaRPr lang="et-EE" dirty="0"/>
          </a:p>
          <a:p>
            <a:pPr lvl="1"/>
            <a:r>
              <a:rPr lang="et-EE" dirty="0" err="1"/>
              <a:t>ffmpeg</a:t>
            </a:r>
            <a:endParaRPr lang="et-EE" dirty="0"/>
          </a:p>
          <a:p>
            <a:pPr lvl="1"/>
            <a:endParaRPr lang="et-E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0E2474-0616-4D96-8D44-B25E315DC6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12" y="2795846"/>
            <a:ext cx="4841846" cy="32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100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AA62-C0D9-4273-A62E-3F6029C0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Mobility</a:t>
            </a:r>
            <a:r>
              <a:rPr lang="et-EE" dirty="0"/>
              <a:t> </a:t>
            </a:r>
            <a:r>
              <a:rPr lang="et-EE" dirty="0" err="1"/>
              <a:t>before</a:t>
            </a:r>
            <a:r>
              <a:rPr lang="et-EE" dirty="0"/>
              <a:t> and </a:t>
            </a:r>
            <a:r>
              <a:rPr lang="et-EE" dirty="0" err="1"/>
              <a:t>after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virus </a:t>
            </a:r>
            <a:r>
              <a:rPr lang="et-EE" dirty="0" err="1"/>
              <a:t>outbreak</a:t>
            </a:r>
            <a:endParaRPr lang="et-EE" dirty="0"/>
          </a:p>
        </p:txBody>
      </p:sp>
      <p:pic>
        <p:nvPicPr>
          <p:cNvPr id="4" name="ML_COV_trt_03">
            <a:hlinkClick r:id="" action="ppaction://media"/>
            <a:extLst>
              <a:ext uri="{FF2B5EF4-FFF2-40B4-BE49-F238E27FC236}">
                <a16:creationId xmlns:a16="http://schemas.microsoft.com/office/drawing/2014/main" id="{95F82B3A-2DD4-4CD6-9405-8E8A1FDB62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0688"/>
            <a:ext cx="10164147" cy="5082074"/>
          </a:xfrm>
        </p:spPr>
      </p:pic>
    </p:spTree>
    <p:extLst>
      <p:ext uri="{BB962C8B-B14F-4D97-AF65-F5344CB8AC3E}">
        <p14:creationId xmlns:p14="http://schemas.microsoft.com/office/powerpoint/2010/main" val="188187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geodz.com/deu/d/images/1646_chor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252" y="1007273"/>
            <a:ext cx="5307497" cy="46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03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Fools</a:t>
            </a:r>
            <a:r>
              <a:rPr lang="et-EE" dirty="0"/>
              <a:t> </a:t>
            </a:r>
            <a:r>
              <a:rPr lang="et-EE" dirty="0" err="1"/>
              <a:t>trap</a:t>
            </a:r>
            <a:endParaRPr lang="et-EE" dirty="0"/>
          </a:p>
        </p:txBody>
      </p:sp>
      <p:pic>
        <p:nvPicPr>
          <p:cNvPr id="4" name="tes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9" y="1825625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16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95D5D-ED2A-45BE-AC37-064C2546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How</a:t>
            </a:r>
            <a:r>
              <a:rPr lang="et-EE" dirty="0"/>
              <a:t> to </a:t>
            </a:r>
            <a:r>
              <a:rPr lang="et-EE" dirty="0" err="1"/>
              <a:t>impress</a:t>
            </a:r>
            <a:r>
              <a:rPr lang="et-EE" dirty="0"/>
              <a:t>?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837ED68-7E7A-4724-89E9-76A28074A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04" y="1364230"/>
            <a:ext cx="1043799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4B452-3AD3-4E01-B18A-7E4F04A9CF9F}"/>
              </a:ext>
            </a:extLst>
          </p:cNvPr>
          <p:cNvSpPr txBox="1"/>
          <p:nvPr/>
        </p:nvSpPr>
        <p:spPr>
          <a:xfrm>
            <a:off x="877004" y="6068342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hlinkClick r:id="rId3"/>
              </a:rPr>
              <a:t>https://eagereyes.org/criticism/chart-junk-considered-useful-after-all</a:t>
            </a:r>
            <a:r>
              <a:rPr lang="et-E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32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Chord</a:t>
            </a:r>
            <a:r>
              <a:rPr lang="et-EE" dirty="0"/>
              <a:t> </a:t>
            </a:r>
            <a:r>
              <a:rPr lang="et-EE" dirty="0" err="1"/>
              <a:t>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sp>
        <p:nvSpPr>
          <p:cNvPr id="5" name="Rectangle 4"/>
          <p:cNvSpPr/>
          <p:nvPr/>
        </p:nvSpPr>
        <p:spPr>
          <a:xfrm>
            <a:off x="6874028" y="6188789"/>
            <a:ext cx="26052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http://mkweb.bcgsc.ca/tableviewer/samples/</a:t>
            </a:r>
            <a:r>
              <a:rPr lang="et-EE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05341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Chart</a:t>
            </a:r>
            <a:r>
              <a:rPr lang="et-EE" dirty="0"/>
              <a:t> </a:t>
            </a:r>
            <a:r>
              <a:rPr lang="et-EE" dirty="0" err="1"/>
              <a:t>junk</a:t>
            </a:r>
            <a:endParaRPr lang="et-E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8067" y="1761924"/>
            <a:ext cx="7176228" cy="42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82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Try</a:t>
            </a:r>
            <a:r>
              <a:rPr lang="et-EE" dirty="0"/>
              <a:t> to </a:t>
            </a:r>
            <a:r>
              <a:rPr lang="et-EE" dirty="0" err="1"/>
              <a:t>be</a:t>
            </a:r>
            <a:r>
              <a:rPr lang="et-EE" dirty="0"/>
              <a:t> </a:t>
            </a:r>
            <a:r>
              <a:rPr lang="et-EE" dirty="0" err="1"/>
              <a:t>funny</a:t>
            </a:r>
            <a:r>
              <a:rPr lang="et-EE" dirty="0"/>
              <a:t>?</a:t>
            </a:r>
            <a:endParaRPr lang="et-EE" sz="2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77" y="2034271"/>
            <a:ext cx="4430348" cy="3916330"/>
          </a:xfrm>
        </p:spPr>
      </p:pic>
      <p:sp>
        <p:nvSpPr>
          <p:cNvPr id="5" name="TextBox 4"/>
          <p:cNvSpPr txBox="1"/>
          <p:nvPr/>
        </p:nvSpPr>
        <p:spPr>
          <a:xfrm>
            <a:off x="2253565" y="1576263"/>
            <a:ext cx="31906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t-EE" dirty="0" err="1"/>
              <a:t>Crashes</a:t>
            </a:r>
            <a:r>
              <a:rPr lang="et-EE" dirty="0"/>
              <a:t> </a:t>
            </a:r>
            <a:r>
              <a:rPr lang="et-EE" dirty="0" err="1"/>
              <a:t>caused</a:t>
            </a:r>
            <a:r>
              <a:rPr lang="et-EE" dirty="0"/>
              <a:t> </a:t>
            </a:r>
            <a:r>
              <a:rPr lang="et-EE" dirty="0" err="1"/>
              <a:t>by</a:t>
            </a:r>
            <a:r>
              <a:rPr lang="et-EE" dirty="0"/>
              <a:t> </a:t>
            </a:r>
            <a:r>
              <a:rPr lang="et-EE" dirty="0" err="1"/>
              <a:t>drunk</a:t>
            </a:r>
            <a:r>
              <a:rPr lang="et-EE" dirty="0"/>
              <a:t> </a:t>
            </a:r>
            <a:r>
              <a:rPr lang="et-EE" dirty="0" err="1"/>
              <a:t>drivers</a:t>
            </a:r>
            <a:endParaRPr lang="et-EE" dirty="0"/>
          </a:p>
        </p:txBody>
      </p:sp>
      <p:sp>
        <p:nvSpPr>
          <p:cNvPr id="3" name="Rectangle 2"/>
          <p:cNvSpPr/>
          <p:nvPr/>
        </p:nvSpPr>
        <p:spPr>
          <a:xfrm>
            <a:off x="7765142" y="6208943"/>
            <a:ext cx="148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t-EE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t-EE" dirty="0" err="1">
                <a:solidFill>
                  <a:schemeClr val="bg1">
                    <a:lumMod val="65000"/>
                  </a:schemeClr>
                </a:solidFill>
              </a:rPr>
              <a:t>readability</a:t>
            </a:r>
            <a:r>
              <a:rPr lang="et-EE" dirty="0">
                <a:solidFill>
                  <a:schemeClr val="bg1">
                    <a:lumMod val="65000"/>
                  </a:schemeClr>
                </a:solidFill>
              </a:rPr>
              <a:t>…)</a:t>
            </a:r>
            <a:endParaRPr lang="et-EE" dirty="0"/>
          </a:p>
        </p:txBody>
      </p:sp>
    </p:spTree>
    <p:extLst>
      <p:ext uri="{BB962C8B-B14F-4D97-AF65-F5344CB8AC3E}">
        <p14:creationId xmlns:p14="http://schemas.microsoft.com/office/powerpoint/2010/main" val="2789377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Follow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traditions</a:t>
            </a:r>
            <a:r>
              <a:rPr lang="et-EE" dirty="0"/>
              <a:t> </a:t>
            </a:r>
          </a:p>
        </p:txBody>
      </p:sp>
      <p:pic>
        <p:nvPicPr>
          <p:cNvPr id="9" name="Content Placeholder 8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1" y="1479475"/>
            <a:ext cx="2898319" cy="2038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ANTO\loengud\LivingLab\kombed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8999" y="3733102"/>
            <a:ext cx="4715101" cy="2619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83" y="1397816"/>
            <a:ext cx="4521079" cy="3014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Isosceles Triangle 13"/>
          <p:cNvSpPr/>
          <p:nvPr/>
        </p:nvSpPr>
        <p:spPr>
          <a:xfrm>
            <a:off x="7973146" y="5208448"/>
            <a:ext cx="611540" cy="59349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t-EE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8731923" y="5208448"/>
            <a:ext cx="611540" cy="59349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1150969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2EF2-50C0-48E9-BA27-1DF53050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Population</a:t>
            </a:r>
            <a:br>
              <a:rPr lang="et-EE" dirty="0"/>
            </a:br>
            <a:r>
              <a:rPr lang="et-EE" dirty="0" err="1"/>
              <a:t>map</a:t>
            </a:r>
            <a:endParaRPr lang="et-EE" dirty="0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0E557B98-7009-4264-AC9A-2A90D81F26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79" y="386216"/>
            <a:ext cx="8142215" cy="6106660"/>
          </a:xfrm>
        </p:spPr>
      </p:pic>
    </p:spTree>
    <p:extLst>
      <p:ext uri="{BB962C8B-B14F-4D97-AF65-F5344CB8AC3E}">
        <p14:creationId xmlns:p14="http://schemas.microsoft.com/office/powerpoint/2010/main" val="193558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Tuning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picture</a:t>
            </a:r>
            <a:endParaRPr lang="et-E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2" y="1384051"/>
            <a:ext cx="5986384" cy="3741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064" y="2254515"/>
            <a:ext cx="5869875" cy="3670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9660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Magic</a:t>
            </a:r>
            <a:r>
              <a:rPr lang="et-EE" dirty="0"/>
              <a:t> </a:t>
            </a:r>
            <a:r>
              <a:rPr lang="et-EE" dirty="0" err="1"/>
              <a:t>something</a:t>
            </a:r>
            <a:endParaRPr lang="et-E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t-EE" dirty="0"/>
              <a:t>FB </a:t>
            </a:r>
            <a:r>
              <a:rPr lang="et-EE" dirty="0" err="1"/>
              <a:t>shares</a:t>
            </a:r>
            <a:r>
              <a:rPr lang="et-EE" dirty="0"/>
              <a:t>: 4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42" y="2978232"/>
            <a:ext cx="3889033" cy="2738274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t-EE" dirty="0"/>
              <a:t>FB </a:t>
            </a:r>
            <a:r>
              <a:rPr lang="et-EE" dirty="0" err="1"/>
              <a:t>shares</a:t>
            </a:r>
            <a:r>
              <a:rPr lang="et-EE" dirty="0"/>
              <a:t>: 25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2978233"/>
            <a:ext cx="3887788" cy="2738273"/>
          </a:xfrm>
        </p:spPr>
      </p:pic>
      <p:sp>
        <p:nvSpPr>
          <p:cNvPr id="12" name="TextBox 11"/>
          <p:cNvSpPr txBox="1"/>
          <p:nvPr/>
        </p:nvSpPr>
        <p:spPr>
          <a:xfrm>
            <a:off x="2153842" y="5823284"/>
            <a:ext cx="11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/>
              <a:t>Population</a:t>
            </a:r>
            <a:endParaRPr lang="et-EE" dirty="0"/>
          </a:p>
        </p:txBody>
      </p:sp>
      <p:sp>
        <p:nvSpPr>
          <p:cNvPr id="13" name="TextBox 12"/>
          <p:cNvSpPr txBox="1"/>
          <p:nvPr/>
        </p:nvSpPr>
        <p:spPr>
          <a:xfrm>
            <a:off x="6421042" y="5823284"/>
            <a:ext cx="15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„</a:t>
            </a:r>
            <a:r>
              <a:rPr lang="et-EE" dirty="0" err="1"/>
              <a:t>Empty</a:t>
            </a:r>
            <a:r>
              <a:rPr lang="et-EE" dirty="0"/>
              <a:t> </a:t>
            </a:r>
            <a:r>
              <a:rPr lang="et-EE" dirty="0" err="1"/>
              <a:t>space</a:t>
            </a:r>
            <a:r>
              <a:rPr lang="et-E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25104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Out</a:t>
            </a:r>
            <a:r>
              <a:rPr lang="et-EE" dirty="0"/>
              <a:t> of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Box</a:t>
            </a:r>
            <a:r>
              <a:rPr lang="et-EE" dirty="0"/>
              <a:t> </a:t>
            </a:r>
            <a:r>
              <a:rPr lang="et-EE" dirty="0" err="1"/>
              <a:t>Thinking</a:t>
            </a:r>
            <a:endParaRPr lang="et-EE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61" y="1690689"/>
            <a:ext cx="6682233" cy="4403592"/>
          </a:xfrm>
        </p:spPr>
      </p:pic>
      <p:sp>
        <p:nvSpPr>
          <p:cNvPr id="2" name="TextBox 1"/>
          <p:cNvSpPr txBox="1"/>
          <p:nvPr/>
        </p:nvSpPr>
        <p:spPr>
          <a:xfrm>
            <a:off x="6754677" y="6094281"/>
            <a:ext cx="249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 err="1"/>
              <a:t>Elevation</a:t>
            </a:r>
            <a:r>
              <a:rPr lang="et-EE" dirty="0"/>
              <a:t> </a:t>
            </a:r>
            <a:r>
              <a:rPr lang="et-EE" dirty="0" err="1"/>
              <a:t>map</a:t>
            </a:r>
            <a:r>
              <a:rPr lang="et-EE" dirty="0"/>
              <a:t> of Estonia</a:t>
            </a:r>
          </a:p>
        </p:txBody>
      </p:sp>
    </p:spTree>
    <p:extLst>
      <p:ext uri="{BB962C8B-B14F-4D97-AF65-F5344CB8AC3E}">
        <p14:creationId xmlns:p14="http://schemas.microsoft.com/office/powerpoint/2010/main" val="1196621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9268-34C4-4371-86A6-93642612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Shape</a:t>
            </a:r>
            <a:r>
              <a:rPr lang="et-EE" dirty="0"/>
              <a:t> </a:t>
            </a:r>
            <a:r>
              <a:rPr lang="et-EE" dirty="0" err="1"/>
              <a:t>file</a:t>
            </a:r>
            <a:r>
              <a:rPr lang="et-EE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BB0FA4-4D23-44B2-B55B-8701CBCE1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222" y="1903445"/>
            <a:ext cx="9195209" cy="1935833"/>
          </a:xfrm>
        </p:spPr>
      </p:pic>
    </p:spTree>
    <p:extLst>
      <p:ext uri="{BB962C8B-B14F-4D97-AF65-F5344CB8AC3E}">
        <p14:creationId xmlns:p14="http://schemas.microsoft.com/office/powerpoint/2010/main" val="4101341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694B-8C3A-408A-9852-9E8056AC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What</a:t>
            </a:r>
            <a:r>
              <a:rPr lang="et-EE" dirty="0"/>
              <a:t> </a:t>
            </a:r>
            <a:r>
              <a:rPr lang="et-EE" dirty="0" err="1"/>
              <a:t>is</a:t>
            </a:r>
            <a:r>
              <a:rPr lang="et-EE" dirty="0"/>
              <a:t> </a:t>
            </a:r>
            <a:r>
              <a:rPr lang="et-EE" dirty="0" err="1"/>
              <a:t>map</a:t>
            </a:r>
            <a:r>
              <a:rPr lang="et-EE" dirty="0"/>
              <a:t>?</a:t>
            </a:r>
          </a:p>
        </p:txBody>
      </p:sp>
      <p:pic>
        <p:nvPicPr>
          <p:cNvPr id="9" name="Content Placeholder 8" descr="Logo&#10;&#10;Description automatically generated">
            <a:extLst>
              <a:ext uri="{FF2B5EF4-FFF2-40B4-BE49-F238E27FC236}">
                <a16:creationId xmlns:a16="http://schemas.microsoft.com/office/drawing/2014/main" id="{FB263F7F-C1C2-4DC3-A6BD-2C991BE11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4" y="1352937"/>
            <a:ext cx="5416424" cy="3610949"/>
          </a:xfrm>
        </p:spPr>
      </p:pic>
      <p:pic>
        <p:nvPicPr>
          <p:cNvPr id="10" name="Pilt 11">
            <a:extLst>
              <a:ext uri="{FF2B5EF4-FFF2-40B4-BE49-F238E27FC236}">
                <a16:creationId xmlns:a16="http://schemas.microsoft.com/office/drawing/2014/main" id="{3BDCCC8B-E6F5-4752-8C3C-4BA3558C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73436"/>
            <a:ext cx="609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7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3172E-AA29-4C2B-9449-C780DE4D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Bring</a:t>
            </a:r>
            <a:r>
              <a:rPr lang="et-EE" dirty="0"/>
              <a:t> </a:t>
            </a:r>
            <a:r>
              <a:rPr lang="et-EE" dirty="0" err="1"/>
              <a:t>out</a:t>
            </a:r>
            <a:r>
              <a:rPr lang="et-EE" dirty="0"/>
              <a:t> </a:t>
            </a:r>
            <a:r>
              <a:rPr lang="et-EE" dirty="0" err="1"/>
              <a:t>the</a:t>
            </a:r>
            <a:r>
              <a:rPr lang="et-EE" dirty="0"/>
              <a:t> </a:t>
            </a:r>
            <a:r>
              <a:rPr lang="et-EE" dirty="0" err="1"/>
              <a:t>message</a:t>
            </a:r>
            <a:r>
              <a:rPr lang="et-EE" dirty="0"/>
              <a:t>!</a:t>
            </a:r>
            <a:br>
              <a:rPr lang="et-EE" dirty="0"/>
            </a:br>
            <a:r>
              <a:rPr lang="et-EE" dirty="0" err="1"/>
              <a:t>Storytelling</a:t>
            </a:r>
            <a:r>
              <a:rPr lang="et-EE" dirty="0"/>
              <a:t>!</a:t>
            </a:r>
          </a:p>
        </p:txBody>
      </p:sp>
      <p:pic>
        <p:nvPicPr>
          <p:cNvPr id="7" name="Content Placeholder 6" descr="A picture containing old, square&#10;&#10;Description automatically generated">
            <a:extLst>
              <a:ext uri="{FF2B5EF4-FFF2-40B4-BE49-F238E27FC236}">
                <a16:creationId xmlns:a16="http://schemas.microsoft.com/office/drawing/2014/main" id="{6416EB90-9BAC-4C07-A50D-B86D5AEB6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1313490" cy="49912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D80652-06FC-4D95-B59D-80FCC86F324C}"/>
              </a:ext>
            </a:extLst>
          </p:cNvPr>
          <p:cNvSpPr txBox="1"/>
          <p:nvPr/>
        </p:nvSpPr>
        <p:spPr>
          <a:xfrm>
            <a:off x="5998129" y="5461233"/>
            <a:ext cx="486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t-EE" dirty="0" err="1"/>
              <a:t>Latvian</a:t>
            </a:r>
            <a:r>
              <a:rPr lang="et-EE" dirty="0"/>
              <a:t> </a:t>
            </a:r>
            <a:r>
              <a:rPr lang="et-EE" dirty="0" err="1"/>
              <a:t>tourists</a:t>
            </a:r>
            <a:r>
              <a:rPr lang="et-EE" dirty="0"/>
              <a:t> in Estonia, </a:t>
            </a:r>
            <a:r>
              <a:rPr lang="et-EE" dirty="0" err="1"/>
              <a:t>Feb</a:t>
            </a:r>
            <a:r>
              <a:rPr lang="et-EE" dirty="0"/>
              <a:t> 2020 – Nov 2020</a:t>
            </a:r>
          </a:p>
          <a:p>
            <a:r>
              <a:rPr lang="et-EE" dirty="0"/>
              <a:t>(</a:t>
            </a:r>
            <a:r>
              <a:rPr lang="et-EE" dirty="0" err="1"/>
              <a:t>data</a:t>
            </a:r>
            <a:r>
              <a:rPr lang="et-EE" dirty="0"/>
              <a:t>: </a:t>
            </a:r>
            <a:r>
              <a:rPr lang="et-EE" dirty="0" err="1"/>
              <a:t>mobile</a:t>
            </a:r>
            <a:r>
              <a:rPr lang="et-EE" dirty="0"/>
              <a:t> </a:t>
            </a:r>
            <a:r>
              <a:rPr lang="et-EE" dirty="0" err="1"/>
              <a:t>positioning</a:t>
            </a:r>
            <a:r>
              <a:rPr lang="et-E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1883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590A6AF-7695-4314-AAAE-42D1C86C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9597">
            <a:off x="4055045" y="159038"/>
            <a:ext cx="3290491" cy="3290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C05F1B67-B69A-4453-A942-C69BFF0A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4521">
            <a:off x="115500" y="2334423"/>
            <a:ext cx="4301973" cy="2867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C060C-B95E-4CDB-8DD8-64E4F6E4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84" y="342421"/>
            <a:ext cx="10515600" cy="1325563"/>
          </a:xfrm>
        </p:spPr>
        <p:txBody>
          <a:bodyPr/>
          <a:lstStyle/>
          <a:p>
            <a:r>
              <a:rPr lang="et-EE" dirty="0" err="1"/>
              <a:t>Thank</a:t>
            </a:r>
            <a:r>
              <a:rPr lang="et-EE" dirty="0"/>
              <a:t> </a:t>
            </a:r>
            <a:r>
              <a:rPr lang="et-EE" dirty="0" err="1"/>
              <a:t>you</a:t>
            </a:r>
            <a:r>
              <a:rPr lang="et-EE" dirty="0"/>
              <a:t>!</a:t>
            </a:r>
          </a:p>
        </p:txBody>
      </p:sp>
      <p:pic>
        <p:nvPicPr>
          <p:cNvPr id="9" name="Picture 8" descr="A picture containing lit, light, night, dark&#10;&#10;Description automatically generated">
            <a:extLst>
              <a:ext uri="{FF2B5EF4-FFF2-40B4-BE49-F238E27FC236}">
                <a16:creationId xmlns:a16="http://schemas.microsoft.com/office/drawing/2014/main" id="{9A7EB44C-5CF1-4F84-9843-A69B5304E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655">
            <a:off x="7953585" y="-48032"/>
            <a:ext cx="4431505" cy="336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icture containing nature&#10;&#10;Description automatically generated">
            <a:extLst>
              <a:ext uri="{FF2B5EF4-FFF2-40B4-BE49-F238E27FC236}">
                <a16:creationId xmlns:a16="http://schemas.microsoft.com/office/drawing/2014/main" id="{C42E2E3C-748B-4A6C-9578-3F1E06A6E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255">
            <a:off x="8720696" y="3798088"/>
            <a:ext cx="3952533" cy="2782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36285A-CED7-480F-A621-C12D8B7C9223}"/>
              </a:ext>
            </a:extLst>
          </p:cNvPr>
          <p:cNvSpPr txBox="1"/>
          <p:nvPr/>
        </p:nvSpPr>
        <p:spPr>
          <a:xfrm>
            <a:off x="1124124" y="1506022"/>
            <a:ext cx="183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>
                <a:hlinkClick r:id="rId6"/>
              </a:rPr>
              <a:t>anto.aasa@ut.ee</a:t>
            </a:r>
            <a:r>
              <a:rPr lang="et-EE" dirty="0"/>
              <a:t>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7CA9580-19D0-4A83-A5EE-2AF99CDD0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211">
            <a:off x="3323165" y="3735692"/>
            <a:ext cx="4754254" cy="328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2DF877-A814-48EE-9894-5CE2C99FB799}"/>
              </a:ext>
            </a:extLst>
          </p:cNvPr>
          <p:cNvSpPr txBox="1"/>
          <p:nvPr/>
        </p:nvSpPr>
        <p:spPr>
          <a:xfrm>
            <a:off x="545284" y="5661474"/>
            <a:ext cx="28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t-EE" dirty="0"/>
              <a:t>Read </a:t>
            </a:r>
            <a:r>
              <a:rPr lang="et-EE" dirty="0" err="1"/>
              <a:t>more</a:t>
            </a:r>
            <a:r>
              <a:rPr lang="et-EE" dirty="0"/>
              <a:t>:</a:t>
            </a:r>
          </a:p>
          <a:p>
            <a:r>
              <a:rPr lang="et-EE" dirty="0">
                <a:hlinkClick r:id="rId8"/>
              </a:rPr>
              <a:t>https://aasa.ut.ee/Rspatial/</a:t>
            </a:r>
            <a:r>
              <a:rPr lang="et-E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310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F928-FBFB-48A9-8C67-A1DE862DE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Structure</a:t>
            </a:r>
            <a:r>
              <a:rPr lang="et-EE" dirty="0"/>
              <a:t> of </a:t>
            </a:r>
            <a:r>
              <a:rPr lang="et-EE" dirty="0" err="1"/>
              <a:t>shp</a:t>
            </a:r>
            <a:endParaRPr lang="et-E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75371F-6687-4A9A-9405-42E2CCB25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992" y="2215107"/>
            <a:ext cx="10498015" cy="3572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D01C35-B932-4DA1-98B6-22EB82F3BD56}"/>
              </a:ext>
            </a:extLst>
          </p:cNvPr>
          <p:cNvSpPr/>
          <p:nvPr/>
        </p:nvSpPr>
        <p:spPr>
          <a:xfrm>
            <a:off x="838200" y="2432807"/>
            <a:ext cx="789264" cy="78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0814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CEEA-CBF4-4E93-B1B9-FD5CA286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37B6-6E70-4ACB-A365-49089C4A7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B059E-C44C-41DD-814C-7E2E74B57E2F}"/>
              </a:ext>
            </a:extLst>
          </p:cNvPr>
          <p:cNvSpPr txBox="1"/>
          <p:nvPr/>
        </p:nvSpPr>
        <p:spPr>
          <a:xfrm>
            <a:off x="6561034" y="616970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hlinkClick r:id="rId2"/>
              </a:rPr>
              <a:t>https://geoportaal.maaamet.ee/eng/Spatial-Data/Administrative-and-Settlement-Division-p312.html</a:t>
            </a:r>
            <a:r>
              <a:rPr lang="et-E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1B865-E4FB-4CF4-9CBD-AFFD1A24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1189"/>
            <a:ext cx="12192000" cy="531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E2E1-0EF0-4E80-88AB-6846D9FDE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95E2-3C64-4BC7-ABA1-B102962D1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CC3A51-A6CB-49FB-BB24-7B0FEA92C978}"/>
              </a:ext>
            </a:extLst>
          </p:cNvPr>
          <p:cNvSpPr txBox="1"/>
          <p:nvPr/>
        </p:nvSpPr>
        <p:spPr>
          <a:xfrm>
            <a:off x="6390118" y="6169709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hlinkClick r:id="rId2"/>
              </a:rPr>
              <a:t>https://geoportaal.maaamet.ee/eng/Spatial-Data/Estonian-Topographic-Database-p305.html</a:t>
            </a:r>
            <a:r>
              <a:rPr lang="et-E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BE2B8-5D33-45A1-8B93-8131EBFC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7" y="857154"/>
            <a:ext cx="11755491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86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BDF8-CEA8-414B-BE02-AE65FC7B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t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43AFE-2C91-443B-B126-CE667509E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t-E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7B9D0-83A6-4E69-B55F-06C1118A9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25" y="518589"/>
            <a:ext cx="7867061" cy="56583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00F3F-663B-4FA1-AC29-7EBD199F8C63}"/>
              </a:ext>
            </a:extLst>
          </p:cNvPr>
          <p:cNvSpPr txBox="1"/>
          <p:nvPr/>
        </p:nvSpPr>
        <p:spPr>
          <a:xfrm>
            <a:off x="7174685" y="640069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t-EE" dirty="0">
                <a:hlinkClick r:id="rId3"/>
              </a:rPr>
              <a:t>https://www.naturalearthdata.com/downloads/</a:t>
            </a:r>
            <a:r>
              <a:rPr lang="et-E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449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B932-CA73-44B7-BABA-AC6F09D8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objects</a:t>
            </a:r>
            <a:r>
              <a:rPr lang="et-EE" dirty="0"/>
              <a:t> in 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77F3D0-F23E-4059-ABD8-4198D28CE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t-EE" dirty="0" err="1"/>
              <a:t>Visualization</a:t>
            </a:r>
            <a:endParaRPr lang="et-EE" dirty="0"/>
          </a:p>
          <a:p>
            <a:pPr lvl="1"/>
            <a:r>
              <a:rPr lang="et-EE" dirty="0"/>
              <a:t>ggplot2</a:t>
            </a:r>
          </a:p>
          <a:p>
            <a:pPr lvl="1"/>
            <a:r>
              <a:rPr lang="et-EE" dirty="0" err="1"/>
              <a:t>tmap</a:t>
            </a:r>
            <a:endParaRPr lang="et-EE" dirty="0"/>
          </a:p>
          <a:p>
            <a:pPr lvl="1"/>
            <a:r>
              <a:rPr lang="et-EE" dirty="0" err="1"/>
              <a:t>core</a:t>
            </a:r>
            <a:r>
              <a:rPr lang="et-EE" dirty="0"/>
              <a:t> R</a:t>
            </a:r>
          </a:p>
          <a:p>
            <a:r>
              <a:rPr lang="et-EE" dirty="0" err="1"/>
              <a:t>Analysis</a:t>
            </a:r>
            <a:endParaRPr lang="et-EE" dirty="0"/>
          </a:p>
          <a:p>
            <a:pPr lvl="1"/>
            <a:r>
              <a:rPr lang="et-EE" dirty="0" err="1"/>
              <a:t>Spatial</a:t>
            </a:r>
            <a:r>
              <a:rPr lang="et-EE" dirty="0"/>
              <a:t> </a:t>
            </a:r>
            <a:r>
              <a:rPr lang="et-EE" dirty="0" err="1"/>
              <a:t>Data</a:t>
            </a:r>
            <a:r>
              <a:rPr lang="et-EE" dirty="0"/>
              <a:t> </a:t>
            </a:r>
            <a:r>
              <a:rPr lang="et-EE" dirty="0" err="1"/>
              <a:t>Frame</a:t>
            </a:r>
            <a:endParaRPr lang="et-EE" dirty="0"/>
          </a:p>
          <a:p>
            <a:pPr lvl="1"/>
            <a:r>
              <a:rPr lang="et-EE" dirty="0" err="1"/>
              <a:t>Simple</a:t>
            </a:r>
            <a:r>
              <a:rPr lang="et-EE" dirty="0"/>
              <a:t> </a:t>
            </a:r>
            <a:r>
              <a:rPr lang="et-EE" dirty="0" err="1"/>
              <a:t>feature</a:t>
            </a:r>
            <a:r>
              <a:rPr lang="et-EE" dirty="0"/>
              <a:t> (</a:t>
            </a:r>
            <a:r>
              <a:rPr lang="et-EE" dirty="0" err="1"/>
              <a:t>sf</a:t>
            </a:r>
            <a:r>
              <a:rPr lang="et-EE" dirty="0"/>
              <a:t>)</a:t>
            </a:r>
          </a:p>
          <a:p>
            <a:pPr lvl="2"/>
            <a:r>
              <a:rPr lang="et-EE" dirty="0" err="1"/>
              <a:t>Shp</a:t>
            </a:r>
            <a:endParaRPr lang="et-EE" dirty="0"/>
          </a:p>
          <a:p>
            <a:pPr lvl="2"/>
            <a:r>
              <a:rPr lang="et-EE" dirty="0" err="1"/>
              <a:t>Geopackage</a:t>
            </a:r>
            <a:endParaRPr lang="et-EE" dirty="0"/>
          </a:p>
          <a:p>
            <a:pPr lvl="2"/>
            <a:r>
              <a:rPr lang="et-EE" dirty="0" err="1"/>
              <a:t>Postigis</a:t>
            </a:r>
            <a:endParaRPr lang="et-EE" dirty="0"/>
          </a:p>
          <a:p>
            <a:pPr lvl="2"/>
            <a:r>
              <a:rPr lang="et-EE" dirty="0" err="1"/>
              <a:t>Geotiff</a:t>
            </a:r>
            <a:endParaRPr lang="et-EE" dirty="0"/>
          </a:p>
          <a:p>
            <a:pPr lvl="2"/>
            <a:r>
              <a:rPr lang="et-E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534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355</Words>
  <Application>Microsoft Macintosh PowerPoint</Application>
  <PresentationFormat>Widescreen</PresentationFormat>
  <Paragraphs>95</Paragraphs>
  <Slides>42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Office Theme</vt:lpstr>
      <vt:lpstr>R for maps &amp; spatial analysis</vt:lpstr>
      <vt:lpstr>My first automatic map</vt:lpstr>
      <vt:lpstr>PowerPoint Presentation</vt:lpstr>
      <vt:lpstr>Shape file!</vt:lpstr>
      <vt:lpstr>Structure of shp</vt:lpstr>
      <vt:lpstr>PowerPoint Presentation</vt:lpstr>
      <vt:lpstr>PowerPoint Presentation</vt:lpstr>
      <vt:lpstr>PowerPoint Presentation</vt:lpstr>
      <vt:lpstr>Spatial objects in R</vt:lpstr>
      <vt:lpstr>Import / export spatial data to R</vt:lpstr>
      <vt:lpstr>PowerPoint Presentation</vt:lpstr>
      <vt:lpstr>Spatial context</vt:lpstr>
      <vt:lpstr>Projections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Estonian population</vt:lpstr>
      <vt:lpstr>PowerPoint Presentation</vt:lpstr>
      <vt:lpstr>PowerPoint Presentation</vt:lpstr>
      <vt:lpstr>PowerPoint Presentation</vt:lpstr>
      <vt:lpstr>Base map</vt:lpstr>
      <vt:lpstr>Interactive map </vt:lpstr>
      <vt:lpstr>ggplot2</vt:lpstr>
      <vt:lpstr>Spatial interpolation</vt:lpstr>
      <vt:lpstr>PowerPoint Presentation</vt:lpstr>
      <vt:lpstr>PowerPoint Presentation</vt:lpstr>
      <vt:lpstr>Mobility before and after the virus outbreak</vt:lpstr>
      <vt:lpstr>Fools trap</vt:lpstr>
      <vt:lpstr>How to impress?</vt:lpstr>
      <vt:lpstr>Chord diagram</vt:lpstr>
      <vt:lpstr>Chart junk</vt:lpstr>
      <vt:lpstr>Try to be funny?</vt:lpstr>
      <vt:lpstr>Follow the traditions </vt:lpstr>
      <vt:lpstr>Population map</vt:lpstr>
      <vt:lpstr>Tuning the picture</vt:lpstr>
      <vt:lpstr>Magic something</vt:lpstr>
      <vt:lpstr>Out of the Box Thinking</vt:lpstr>
      <vt:lpstr>What is map?</vt:lpstr>
      <vt:lpstr>Bring out the message! Storytelling!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maps &amp; spatial analysis</dc:title>
  <dc:creator>Anto Aasa</dc:creator>
  <cp:lastModifiedBy>Andreas Beger</cp:lastModifiedBy>
  <cp:revision>22</cp:revision>
  <dcterms:created xsi:type="dcterms:W3CDTF">2021-06-28T12:22:21Z</dcterms:created>
  <dcterms:modified xsi:type="dcterms:W3CDTF">2021-06-29T12:23:41Z</dcterms:modified>
</cp:coreProperties>
</file>